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3E6AB-F368-4B6C-B07D-7059626A7C87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F2E7EB-19AB-44F9-822B-B3B3F307C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6336-E0E1-4FFA-AFFF-8348C682E1A5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8D224-9744-4A9A-A495-D2C112F42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AC3D-FA8D-4712-A82E-32811465E3FE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8915E-4B0E-4538-AD5D-D5CC16BDD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88C69-9488-480A-B8E8-842C03A01B98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4A0B-C572-4B70-A2FF-C90455960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6305-4E21-417E-BEF6-D9E07116524F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72540-1583-46E2-9A03-072F40F4C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3A852-DA76-4B94-80D4-C41B07341A7A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7860F-E311-442A-BF4F-CC1C255B7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368D2-05E6-446E-B425-C4983BF2C7B2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412AB-04CF-4252-83B2-4604DF973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5944F-7A05-4218-8445-01F98F963DA1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6D3FC-CCB4-4781-8ADA-1A1059E13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105CC-4B89-4172-AB4D-86B8578E1B92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89E9A-431B-4962-854D-6E035D261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2A52-89D7-46DC-A1C7-B92FC2CB4294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FCF7B-1F09-46EB-A7BF-B60829AB4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31726-2391-4E76-BBB6-BEA693DD852F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4A49F-4978-463F-957F-64A65C0B6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678E3C3-FECC-4325-8C94-60DEE440BD95}" type="datetimeFigureOut">
              <a:rPr lang="en-US"/>
              <a:pPr>
                <a:defRPr/>
              </a:pPr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3A033D1-B72F-485B-80DE-DC7F7A5C5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7" r:id="rId2"/>
    <p:sldLayoutId id="2147483889" r:id="rId3"/>
    <p:sldLayoutId id="2147483886" r:id="rId4"/>
    <p:sldLayoutId id="2147483885" r:id="rId5"/>
    <p:sldLayoutId id="2147483884" r:id="rId6"/>
    <p:sldLayoutId id="2147483883" r:id="rId7"/>
    <p:sldLayoutId id="2147483890" r:id="rId8"/>
    <p:sldLayoutId id="2147483891" r:id="rId9"/>
    <p:sldLayoutId id="2147483882" r:id="rId10"/>
    <p:sldLayoutId id="21474838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" TargetMode="External"/><Relationship Id="rId2" Type="http://schemas.openxmlformats.org/officeDocument/2006/relationships/hyperlink" Target="http://voicethread.com/share/1147464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itationmachine.ne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0480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6</a:t>
            </a:r>
            <a:r>
              <a:rPr lang="en-US" sz="4800" baseline="30000" dirty="0" smtClean="0"/>
              <a:t>th</a:t>
            </a:r>
            <a:r>
              <a:rPr lang="en-US" sz="4800" dirty="0" smtClean="0"/>
              <a:t> Grade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/>
              <a:t>Famous Women Research Project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900" b="1" dirty="0" smtClean="0"/>
              <a:t>Fran </a:t>
            </a:r>
            <a:r>
              <a:rPr lang="en-US" sz="4900" b="1" dirty="0" err="1" smtClean="0"/>
              <a:t>Feeley</a:t>
            </a:r>
            <a:endParaRPr lang="en-US" sz="4900" b="1" dirty="0" smtClean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900" dirty="0" smtClean="0"/>
              <a:t>Project Elite Culminating Activity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900" dirty="0" smtClean="0"/>
              <a:t>June 10, 2010</a:t>
            </a:r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sz="8000" smtClean="0"/>
              <a:t>Voicethread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Two assessment rubrics: Teacher and Librarian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Elements assessed: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CONTENT 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MECHANICS - capitalization, punctuation, spelling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LENGTH – 6 paragraphs; 3-6 minutes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ETHICAL USE OF INFORMATION – bibliography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INFORMATION LITERACY – Big6 reflections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800" smtClean="0"/>
              <a:t>The Students: Eric &amp; Hannah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800" smtClean="0"/>
              <a:t>25 6</a:t>
            </a:r>
            <a:r>
              <a:rPr lang="en-US" sz="3800" baseline="30000" smtClean="0"/>
              <a:t>th</a:t>
            </a:r>
            <a:r>
              <a:rPr lang="en-US" sz="3800" smtClean="0"/>
              <a:t> grade students per class in a dual language program</a:t>
            </a:r>
          </a:p>
          <a:p>
            <a:pPr eaLnBrk="1" hangingPunct="1">
              <a:lnSpc>
                <a:spcPct val="90000"/>
              </a:lnSpc>
            </a:pPr>
            <a:r>
              <a:rPr lang="en-US" sz="3800" smtClean="0"/>
              <a:t>Students require much guidance and support for report writing in both langauges</a:t>
            </a:r>
          </a:p>
          <a:p>
            <a:pPr eaLnBrk="1" hangingPunct="1">
              <a:lnSpc>
                <a:spcPct val="90000"/>
              </a:lnSpc>
            </a:pPr>
            <a:r>
              <a:rPr lang="en-US" sz="3800" smtClean="0"/>
              <a:t>Hannah: Spanish Langauge Leaner</a:t>
            </a:r>
          </a:p>
          <a:p>
            <a:pPr eaLnBrk="1" hangingPunct="1">
              <a:lnSpc>
                <a:spcPct val="90000"/>
              </a:lnSpc>
            </a:pPr>
            <a:r>
              <a:rPr lang="en-US" sz="3800" smtClean="0"/>
              <a:t>Erick: English Language Learner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The Work!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2800" smtClean="0"/>
              <a:t>Erick’s  </a:t>
            </a:r>
            <a:r>
              <a:rPr lang="en-US" sz="2800" smtClean="0">
                <a:hlinkClick r:id="rId2"/>
              </a:rPr>
              <a:t>http://voicethread.com/share/1147464/</a:t>
            </a:r>
            <a:r>
              <a:rPr lang="en-US" sz="2800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Hannah’s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smtClean="0">
                <a:hlinkClick r:id="rId3"/>
              </a:rPr>
              <a:t>http://voicethread.com/#q.b1198172.i6465074</a:t>
            </a:r>
            <a:r>
              <a:rPr lang="en-US" sz="2800" smtClean="0"/>
              <a:t>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smtClean="0"/>
              <a:t>What worked and what did not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Collaboration with teacher</a:t>
            </a:r>
          </a:p>
          <a:p>
            <a:pPr eaLnBrk="1" hangingPunct="1"/>
            <a:r>
              <a:rPr lang="en-US" sz="4000" smtClean="0"/>
              <a:t>Use of library and computer class time</a:t>
            </a:r>
          </a:p>
          <a:p>
            <a:pPr eaLnBrk="1" hangingPunct="1"/>
            <a:r>
              <a:rPr lang="en-US" sz="4000" smtClean="0"/>
              <a:t>Use of library computer lab for recording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smtClean="0"/>
          </a:p>
          <a:p>
            <a:pPr eaLnBrk="1" hangingPunct="1"/>
            <a:r>
              <a:rPr lang="en-US" sz="4000" smtClean="0"/>
              <a:t>Misunderstanding regarding number of information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Thank you!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2000" smtClean="0"/>
          </a:p>
          <a:p>
            <a:pPr algn="ctr" eaLnBrk="1" hangingPunct="1">
              <a:buFont typeface="Wingdings 2" pitchFamily="18" charset="2"/>
              <a:buNone/>
            </a:pPr>
            <a:endParaRPr lang="en-US" sz="20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8000" smtClean="0"/>
              <a:t>Whew!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50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5000" smtClean="0"/>
              <a:t>Was that under five minutes??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Standards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sz="4400" b="1" smtClean="0"/>
          </a:p>
          <a:p>
            <a:pPr eaLnBrk="1" hangingPunct="1"/>
            <a:r>
              <a:rPr lang="en-US" sz="4400" b="1" smtClean="0"/>
              <a:t>Illinois Learning Standards</a:t>
            </a:r>
          </a:p>
          <a:p>
            <a:pPr lvl="1" eaLnBrk="1" hangingPunct="1"/>
            <a:r>
              <a:rPr lang="en-US" sz="4400" b="1" smtClean="0"/>
              <a:t>Middle/Junior High School</a:t>
            </a:r>
          </a:p>
          <a:p>
            <a:pPr lvl="1" eaLnBrk="1" hangingPunct="1"/>
            <a:r>
              <a:rPr lang="en-US" sz="4400" smtClean="0"/>
              <a:t>STATE GOAL 5:  Use the language arts to acquire, assess and communicate information.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Standards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AASL 21</a:t>
            </a:r>
            <a:r>
              <a:rPr lang="en-US" sz="2400" baseline="30000" smtClean="0"/>
              <a:t>st</a:t>
            </a:r>
            <a:r>
              <a:rPr lang="en-US" sz="2400" smtClean="0"/>
              <a:t> Century Standards </a:t>
            </a:r>
          </a:p>
          <a:p>
            <a:pPr marL="776288" lvl="1" indent="-457200" eaLnBrk="1" hangingPunct="1">
              <a:buFont typeface="Franklin Gothic Book"/>
              <a:buAutoNum type="arabicPeriod"/>
            </a:pPr>
            <a:r>
              <a:rPr lang="en-US" smtClean="0"/>
              <a:t>Inquire, think critically, and gain knowledge.  </a:t>
            </a:r>
          </a:p>
          <a:p>
            <a:pPr marL="776288" lvl="1" indent="-457200" eaLnBrk="1" hangingPunct="1">
              <a:buFont typeface="Wingdings 2" pitchFamily="18" charset="2"/>
              <a:buNone/>
            </a:pPr>
            <a:r>
              <a:rPr lang="en-US" b="1" smtClean="0"/>
              <a:t>	1.1.8</a:t>
            </a:r>
            <a:r>
              <a:rPr lang="en-US" smtClean="0"/>
              <a:t> Demonstrate mastery of technology tools for accessing information and pursuing inquiry.</a:t>
            </a:r>
          </a:p>
          <a:p>
            <a:pPr marL="776288" lvl="1" indent="-457200" eaLnBrk="1" hangingPunct="1">
              <a:buFont typeface="Wingdings 2" pitchFamily="18" charset="2"/>
              <a:buNone/>
            </a:pPr>
            <a:endParaRPr lang="en-US" smtClean="0"/>
          </a:p>
          <a:p>
            <a:pPr marL="776288" lvl="1" indent="-457200" eaLnBrk="1" hangingPunct="1">
              <a:buFont typeface="Franklin Gothic Book"/>
              <a:buAutoNum type="arabicPeriod" startAt="2"/>
            </a:pPr>
            <a:r>
              <a:rPr lang="en-US" smtClean="0"/>
              <a:t>Draw conclusions, make informed decisions, apply knowledge to new situations, and create new knowledge.</a:t>
            </a:r>
            <a:r>
              <a:rPr lang="en-US" b="1" smtClean="0"/>
              <a:t> </a:t>
            </a:r>
          </a:p>
          <a:p>
            <a:pPr marL="776288" lvl="1" indent="-457200" eaLnBrk="1" hangingPunct="1">
              <a:buFont typeface="Wingdings 2" pitchFamily="18" charset="2"/>
              <a:buNone/>
            </a:pPr>
            <a:r>
              <a:rPr lang="en-US" b="1" smtClean="0"/>
              <a:t>	2.1.6  </a:t>
            </a:r>
            <a:r>
              <a:rPr lang="en-US" smtClean="0"/>
              <a:t>Use the writing process, media and visual literacy, and technology skills to create products that express new understandings.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Standards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Franklin Gothic Book"/>
              <a:buAutoNum type="arabicPeriod" startAt="3"/>
            </a:pPr>
            <a:r>
              <a:rPr lang="en-US" sz="3000" smtClean="0"/>
              <a:t>Share knowledge and participate productively as members of our democratic society.  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3000" smtClean="0"/>
              <a:t>	</a:t>
            </a:r>
            <a:r>
              <a:rPr lang="en-US" sz="3000" b="1" smtClean="0"/>
              <a:t>3.4.1</a:t>
            </a:r>
            <a:r>
              <a:rPr lang="en-US" sz="3000" smtClean="0"/>
              <a:t> Assess the processes by which learning was achieved in order to revise strategies and learn more effectively in the future.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3000" smtClean="0"/>
              <a:t> </a:t>
            </a:r>
          </a:p>
          <a:p>
            <a:pPr marL="514350" indent="-514350" eaLnBrk="1" hangingPunct="1">
              <a:lnSpc>
                <a:spcPct val="80000"/>
              </a:lnSpc>
              <a:buFont typeface="Franklin Gothic Book"/>
              <a:buAutoNum type="arabicPeriod" startAt="4"/>
            </a:pPr>
            <a:r>
              <a:rPr lang="en-US" sz="3000" smtClean="0"/>
              <a:t>Pursue personal and aesthetic growth. </a:t>
            </a:r>
          </a:p>
          <a:p>
            <a:pPr marL="514350" indent="-5143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3000" smtClean="0"/>
              <a:t>	</a:t>
            </a:r>
            <a:r>
              <a:rPr lang="en-US" sz="3000" b="1" smtClean="0"/>
              <a:t>4.3.4 </a:t>
            </a:r>
            <a:r>
              <a:rPr lang="en-US" sz="3000" smtClean="0"/>
              <a:t>Practice safe and ethical behaviors in personal electronic communication and interaction. 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6</a:t>
            </a:r>
            <a:r>
              <a:rPr lang="en-US" sz="3400" baseline="30000" dirty="0" smtClean="0"/>
              <a:t>th</a:t>
            </a:r>
            <a:r>
              <a:rPr lang="en-US" sz="3400" dirty="0" smtClean="0"/>
              <a:t> grade language arts teacher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Language arts emphasis on research process and writing process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Content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Title Page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Early Life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Accomplishments/Impact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Interesting Facts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Summary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400" dirty="0" smtClean="0"/>
              <a:t>Bibliography</a:t>
            </a:r>
          </a:p>
          <a:p>
            <a:pPr marL="1097280" lvl="3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822960" lvl="2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Activities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3000" smtClean="0"/>
              <a:t>Week 1: Project resources. Availability of prepared citations in many sources.</a:t>
            </a:r>
          </a:p>
          <a:p>
            <a:pPr eaLnBrk="1" hangingPunct="1">
              <a:buFont typeface="Wingdings 2" pitchFamily="18" charset="2"/>
              <a:buNone/>
            </a:pPr>
            <a:endParaRPr lang="en-US" sz="3000" smtClean="0"/>
          </a:p>
          <a:p>
            <a:pPr eaLnBrk="1" hangingPunct="1"/>
            <a:r>
              <a:rPr lang="en-US" sz="3000" smtClean="0"/>
              <a:t>Week 2: Modeling of Voicethread. School librarian provides a brief overview and demonstration of the basic functions</a:t>
            </a:r>
          </a:p>
          <a:p>
            <a:pPr lvl="1" eaLnBrk="1" hangingPunct="1"/>
            <a:r>
              <a:rPr lang="en-US" sz="3000" smtClean="0"/>
              <a:t>Browse</a:t>
            </a:r>
          </a:p>
          <a:p>
            <a:pPr lvl="1" eaLnBrk="1" hangingPunct="1"/>
            <a:r>
              <a:rPr lang="en-US" sz="3000" smtClean="0"/>
              <a:t>Create [importing images, making comments]</a:t>
            </a:r>
          </a:p>
          <a:p>
            <a:pPr lvl="1" eaLnBrk="1" hangingPunct="1"/>
            <a:r>
              <a:rPr lang="en-US" sz="3000" smtClean="0"/>
              <a:t>My Voice [including sharing]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Activities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Week 3: In-depth demonstration of </a:t>
            </a:r>
            <a:r>
              <a:rPr lang="en-US" sz="4000" dirty="0" err="1" smtClean="0"/>
              <a:t>Voicethread</a:t>
            </a:r>
            <a:r>
              <a:rPr lang="en-US" sz="4000" dirty="0" smtClean="0"/>
              <a:t> functions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conversion of Power Point slides into JPEG’s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importing of slides and/or other images into </a:t>
            </a:r>
            <a:r>
              <a:rPr lang="en-US" sz="4000" dirty="0" err="1" smtClean="0"/>
              <a:t>Voicethread</a:t>
            </a:r>
            <a:endParaRPr lang="en-US" sz="4000" dirty="0" smtClean="0"/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importing slides from public domain sources inside </a:t>
            </a:r>
            <a:r>
              <a:rPr lang="en-US" sz="4000" dirty="0" err="1" smtClean="0"/>
              <a:t>Voicethread</a:t>
            </a:r>
            <a:endParaRPr lang="en-US" sz="4000" dirty="0" smtClean="0"/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written and audio comments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Setting publishing options and playback options 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/>
              <a:t>sharing work products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800" dirty="0" smtClean="0"/>
              <a:t>Week 4: School librarian reviews APA-style citations and the use of Son of Citation Machine to generate citations. </a:t>
            </a:r>
            <a:r>
              <a:rPr lang="en-US" sz="3800" dirty="0" smtClean="0">
                <a:hlinkClick r:id="rId2"/>
              </a:rPr>
              <a:t>http://citationmachine.net/</a:t>
            </a:r>
            <a:r>
              <a:rPr lang="en-US" sz="3800" dirty="0" smtClean="0"/>
              <a:t>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8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800" dirty="0" smtClean="0"/>
              <a:t>Week 5: School librarian reviews Big6 skills. Students offer examples of Big6 reflections on this project that utilize Big6 terminology correctly.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8000" smtClean="0"/>
              <a:t>Collaboration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20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4800" smtClean="0"/>
              <a:t>Oral Presentation?  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48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4800" smtClean="0"/>
              <a:t>What oral presentation ?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48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4800" smtClean="0"/>
              <a:t>Getting back on track…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271</TotalTime>
  <Words>411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Franklin Gothic Book</vt:lpstr>
      <vt:lpstr>Perpetua</vt:lpstr>
      <vt:lpstr>Wingdings 2</vt:lpstr>
      <vt:lpstr>Calibri</vt:lpstr>
      <vt:lpstr>Equity</vt:lpstr>
      <vt:lpstr>Equity</vt:lpstr>
      <vt:lpstr>Equity</vt:lpstr>
      <vt:lpstr>Equity</vt:lpstr>
      <vt:lpstr>Equity</vt:lpstr>
      <vt:lpstr>Voicethread</vt:lpstr>
      <vt:lpstr>Standards</vt:lpstr>
      <vt:lpstr>Standards</vt:lpstr>
      <vt:lpstr>Standards</vt:lpstr>
      <vt:lpstr>Collaboration</vt:lpstr>
      <vt:lpstr>Activities</vt:lpstr>
      <vt:lpstr>Activities</vt:lpstr>
      <vt:lpstr>Activities</vt:lpstr>
      <vt:lpstr>Collaboration</vt:lpstr>
      <vt:lpstr>Assessment</vt:lpstr>
      <vt:lpstr>The Students: Eric &amp; Hannah</vt:lpstr>
      <vt:lpstr>The Work!</vt:lpstr>
      <vt:lpstr>What worked and what did not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Francis</dc:creator>
  <cp:lastModifiedBy>Inter-American Magnet School</cp:lastModifiedBy>
  <cp:revision>16</cp:revision>
  <dcterms:created xsi:type="dcterms:W3CDTF">2010-06-09T01:57:32Z</dcterms:created>
  <dcterms:modified xsi:type="dcterms:W3CDTF">2010-10-28T15:42:28Z</dcterms:modified>
</cp:coreProperties>
</file>